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8" r:id="rId9"/>
    <p:sldId id="269" r:id="rId10"/>
    <p:sldId id="270" r:id="rId11"/>
    <p:sldId id="271" r:id="rId12"/>
    <p:sldId id="272" r:id="rId13"/>
    <p:sldId id="274" r:id="rId14"/>
    <p:sldId id="275" r:id="rId15"/>
    <p:sldId id="276" r:id="rId16"/>
    <p:sldId id="277" r:id="rId17"/>
    <p:sldId id="278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46" d="100"/>
          <a:sy n="46" d="100"/>
        </p:scale>
        <p:origin x="67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Эффективность 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exp"/>
            <c:dispRSqr val="0"/>
            <c:dispEq val="0"/>
          </c:trendline>
          <c:xVal>
            <c:numRef>
              <c:f>Лист1!$D$7:$D$9</c:f>
              <c:numCache>
                <c:formatCode>General</c:formatCode>
                <c:ptCount val="3"/>
                <c:pt idx="0">
                  <c:v>9</c:v>
                </c:pt>
                <c:pt idx="1">
                  <c:v>12</c:v>
                </c:pt>
                <c:pt idx="2">
                  <c:v>14</c:v>
                </c:pt>
              </c:numCache>
            </c:numRef>
          </c:xVal>
          <c:yVal>
            <c:numRef>
              <c:f>Лист1!$C$7:$C$9</c:f>
              <c:numCache>
                <c:formatCode>General</c:formatCode>
                <c:ptCount val="3"/>
                <c:pt idx="0">
                  <c:v>15</c:v>
                </c:pt>
                <c:pt idx="1">
                  <c:v>53</c:v>
                </c:pt>
                <c:pt idx="2">
                  <c:v>1170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495-49D7-90EF-65162CF67C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6708968"/>
        <c:axId val="416707984"/>
      </c:scatterChart>
      <c:valAx>
        <c:axId val="4167089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 smtClean="0"/>
                  <a:t>Количество</a:t>
                </a:r>
                <a:r>
                  <a:rPr lang="ru-RU" baseline="0" dirty="0" smtClean="0"/>
                  <a:t> клеток</a:t>
                </a:r>
                <a:endParaRPr lang="ru-RU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16707984"/>
        <c:crosses val="autoZero"/>
        <c:crossBetween val="midCat"/>
      </c:valAx>
      <c:valAx>
        <c:axId val="416707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 smtClean="0"/>
                  <a:t>Отношение</a:t>
                </a:r>
                <a:endParaRPr lang="ru-RU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167089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15.png>
</file>

<file path=ppt/media/image16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02805-A914-4E68-92E8-42E9A662B75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FC649-B2F6-45BB-AAED-B392CAFC7E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849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BEF0-4DA1-44BF-8234-43472EDF412A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36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42C6C-E36A-486C-B786-06AA0A9F7821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86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CD608-ACD4-4F92-A040-1421559A6E3D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987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4-04F6-4ACD-8061-A225BEF0F46E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381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FE6C3-AE70-4861-952C-E1A85299D876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6524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CEA2F-6B5C-4AA4-B535-EE541A03DB02}" type="datetime1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91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02F07-4BAC-479D-ADF7-DAE956F293B8}" type="datetime1">
              <a:rPr lang="ru-RU" smtClean="0"/>
              <a:t>20.01.2023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169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5B6E6-B13C-4B09-A711-59D3C4DC151B}" type="datetime1">
              <a:rPr lang="ru-RU" smtClean="0"/>
              <a:t>20.01.2023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01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ECFF7-7E49-4B99-80D7-90FDA64C07EA}" type="datetime1">
              <a:rPr lang="ru-RU" smtClean="0"/>
              <a:t>20.01.2023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03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5259E-00A4-4B63-97D2-CB43A58B43C0}" type="datetime1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35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0DE4-6FC4-4CC4-945D-2C6FC681C1BF}" type="datetime1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30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E35F4-746F-4707-808D-3CD106193028}" type="datetime1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8E5B4-FD23-4507-9BC7-DCA9379F4A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477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hyperlink" Target="https://github.com/ELePhanT1708/tic-tac-toe_pyth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72979" y="1647575"/>
            <a:ext cx="11442031" cy="2387600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Курсовой проект по теме:</a:t>
            </a:r>
            <a:br>
              <a:rPr lang="ru-RU" sz="4000" dirty="0" smtClean="0"/>
            </a:br>
            <a:r>
              <a:rPr lang="ru-RU" sz="4000" dirty="0"/>
              <a:t>«Исследование алгоритма минимакс с альфа-бета отсечением на примере игры крестики-нолики»</a:t>
            </a:r>
            <a:br>
              <a:rPr lang="ru-RU" sz="4000" dirty="0"/>
            </a:br>
            <a:endParaRPr lang="ru-RU" sz="2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42211" y="4584030"/>
            <a:ext cx="10678026" cy="1269331"/>
          </a:xfrm>
        </p:spPr>
        <p:txBody>
          <a:bodyPr/>
          <a:lstStyle/>
          <a:p>
            <a:pPr algn="l"/>
            <a:r>
              <a:rPr lang="ru-RU" dirty="0" smtClean="0"/>
              <a:t>Выполнил: студент </a:t>
            </a:r>
            <a:r>
              <a:rPr lang="ru-RU" dirty="0" err="1" smtClean="0"/>
              <a:t>Хикматуллин</a:t>
            </a:r>
            <a:r>
              <a:rPr lang="ru-RU" dirty="0" smtClean="0"/>
              <a:t> Р.Р. РК9-12М</a:t>
            </a:r>
          </a:p>
          <a:p>
            <a:pPr algn="l"/>
            <a:r>
              <a:rPr lang="ru-RU" dirty="0" smtClean="0"/>
              <a:t>Руководитель: Блохин М.А.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195763" y="228601"/>
            <a:ext cx="84722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Московский государственный технический университет им. </a:t>
            </a:r>
            <a:r>
              <a:rPr lang="ru-RU" sz="2000" dirty="0" err="1" smtClean="0"/>
              <a:t>Н.Э.Баумана</a:t>
            </a:r>
            <a:endParaRPr lang="ru-RU" sz="2000" dirty="0" smtClean="0"/>
          </a:p>
          <a:p>
            <a:pPr algn="ctr"/>
            <a:r>
              <a:rPr lang="ru-RU" sz="2000" dirty="0" smtClean="0"/>
              <a:t>Факультет «Робототехника и комплексная автоматизация»</a:t>
            </a:r>
          </a:p>
          <a:p>
            <a:pPr algn="ctr"/>
            <a:r>
              <a:rPr lang="ru-RU" sz="2000" dirty="0" smtClean="0"/>
              <a:t>Кафедра «Компьютерные системы автоматизации производства»</a:t>
            </a:r>
          </a:p>
        </p:txBody>
      </p:sp>
    </p:spTree>
    <p:extLst>
      <p:ext uri="{BB962C8B-B14F-4D97-AF65-F5344CB8AC3E}">
        <p14:creationId xmlns:p14="http://schemas.microsoft.com/office/powerpoint/2010/main" val="368936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94812" y="1642646"/>
            <a:ext cx="7400109" cy="892175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 smtClean="0"/>
              <a:t>Разработка программ</a:t>
            </a:r>
            <a:r>
              <a:rPr lang="ru-RU" sz="3600" b="1" dirty="0"/>
              <a:t>ы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10</a:t>
            </a:fld>
            <a:endParaRPr lang="ru-RU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6710318" y="2988052"/>
            <a:ext cx="4772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Блок-схема для функции Минимакса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Реализация на языке  </a:t>
            </a:r>
            <a:r>
              <a:rPr lang="en-US" sz="2400" smtClean="0"/>
              <a:t>Python</a:t>
            </a:r>
            <a:r>
              <a:rPr lang="ru-RU" sz="2400"/>
              <a:t> </a:t>
            </a:r>
            <a:r>
              <a:rPr lang="ru-RU" sz="2400" smtClean="0"/>
              <a:t>всей программы</a:t>
            </a:r>
            <a:endParaRPr lang="ru-RU" sz="2400" dirty="0" smtClean="0"/>
          </a:p>
          <a:p>
            <a:endParaRPr lang="ru-RU" sz="2400" dirty="0"/>
          </a:p>
        </p:txBody>
      </p:sp>
      <p:pic>
        <p:nvPicPr>
          <p:cNvPr id="9218" name="Picture 2" descr="https://i.pinimg.com/originals/85/04/77/850477fed08bfe98598082bcd309ce7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27" y="1694020"/>
            <a:ext cx="4832985" cy="36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75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11</a:t>
            </a:fld>
            <a:endParaRPr lang="ru-RU" sz="1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167880" y="2100262"/>
            <a:ext cx="376428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Блок-схема для функции Минимакса</a:t>
            </a:r>
            <a:br>
              <a:rPr lang="ru-RU" dirty="0"/>
            </a:br>
            <a:endParaRPr lang="ru-RU" dirty="0"/>
          </a:p>
        </p:txBody>
      </p:sp>
      <p:pic>
        <p:nvPicPr>
          <p:cNvPr id="7" name="Рисунок 6" descr="C:\Users\Рамиль\Education\Курсовая\МинМакс\minimax.drawi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455" y="0"/>
            <a:ext cx="4919345" cy="6851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320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25985" y="3044726"/>
            <a:ext cx="7400109" cy="892175"/>
          </a:xfrm>
        </p:spPr>
        <p:txBody>
          <a:bodyPr>
            <a:normAutofit/>
          </a:bodyPr>
          <a:lstStyle/>
          <a:p>
            <a:r>
              <a:rPr lang="ru-RU" sz="3600" dirty="0"/>
              <a:t>Реализация на языке  </a:t>
            </a:r>
            <a:r>
              <a:rPr lang="en-US" sz="3600" dirty="0"/>
              <a:t>Python</a:t>
            </a:r>
            <a:endParaRPr lang="ru-RU" sz="36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12</a:t>
            </a:fld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63" y="397321"/>
            <a:ext cx="5963482" cy="583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87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94812" y="1642646"/>
            <a:ext cx="7400109" cy="89217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b="1" dirty="0" smtClean="0"/>
              <a:t>Оптимизация алгоритма и анализ эффективности</a:t>
            </a:r>
            <a:endParaRPr lang="ru-RU" sz="3600" b="1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13</a:t>
            </a:fld>
            <a:endParaRPr lang="ru-RU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6923678" y="3506389"/>
            <a:ext cx="4772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Улучшение алгоритма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Анализ эффективности</a:t>
            </a:r>
          </a:p>
          <a:p>
            <a:endParaRPr lang="ru-RU" sz="2400" dirty="0"/>
          </a:p>
        </p:txBody>
      </p:sp>
      <p:pic>
        <p:nvPicPr>
          <p:cNvPr id="12290" name="Picture 2" descr="https://www.scheffey.com/wp-content/uploads/2017/05/25_marketing-graphi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35" y="1132586"/>
            <a:ext cx="5412105" cy="3858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77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14</a:t>
            </a:fld>
            <a:endParaRPr lang="ru-RU" sz="1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223000" y="456565"/>
            <a:ext cx="5562600" cy="1325563"/>
          </a:xfrm>
        </p:spPr>
        <p:txBody>
          <a:bodyPr/>
          <a:lstStyle/>
          <a:p>
            <a:r>
              <a:rPr lang="ru-RU" dirty="0" smtClean="0"/>
              <a:t>Альфа-бета отсечение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370"/>
            <a:ext cx="6315630" cy="6745630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/>
        </p:nvCxnSpPr>
        <p:spPr>
          <a:xfrm flipV="1">
            <a:off x="3627120" y="355600"/>
            <a:ext cx="772160" cy="101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 flipV="1">
            <a:off x="5090160" y="3241040"/>
            <a:ext cx="772160" cy="101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>
            <a:off x="924560" y="4765040"/>
            <a:ext cx="129032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924560" y="5120640"/>
            <a:ext cx="129032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>
            <a:off x="924560" y="6085840"/>
            <a:ext cx="129032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924560" y="6441440"/>
            <a:ext cx="129032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12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3665" y="271046"/>
            <a:ext cx="7400109" cy="892175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Анализ эффективности оптимизации</a:t>
            </a:r>
            <a:endParaRPr lang="ru-RU" sz="36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15</a:t>
            </a:fld>
            <a:endParaRPr lang="ru-RU" sz="1800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303433"/>
              </p:ext>
            </p:extLst>
          </p:nvPr>
        </p:nvGraphicFramePr>
        <p:xfrm>
          <a:off x="243840" y="2197382"/>
          <a:ext cx="7122159" cy="10023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9799">
                  <a:extLst>
                    <a:ext uri="{9D8B030D-6E8A-4147-A177-3AD203B41FA5}">
                      <a16:colId xmlns:a16="http://schemas.microsoft.com/office/drawing/2014/main" val="1879444868"/>
                    </a:ext>
                  </a:extLst>
                </a:gridCol>
                <a:gridCol w="2340900">
                  <a:extLst>
                    <a:ext uri="{9D8B030D-6E8A-4147-A177-3AD203B41FA5}">
                      <a16:colId xmlns:a16="http://schemas.microsoft.com/office/drawing/2014/main" val="2937855560"/>
                    </a:ext>
                  </a:extLst>
                </a:gridCol>
                <a:gridCol w="1780349">
                  <a:extLst>
                    <a:ext uri="{9D8B030D-6E8A-4147-A177-3AD203B41FA5}">
                      <a16:colId xmlns:a16="http://schemas.microsoft.com/office/drawing/2014/main" val="4191891359"/>
                    </a:ext>
                  </a:extLst>
                </a:gridCol>
                <a:gridCol w="1781111">
                  <a:extLst>
                    <a:ext uri="{9D8B030D-6E8A-4147-A177-3AD203B41FA5}">
                      <a16:colId xmlns:a16="http://schemas.microsoft.com/office/drawing/2014/main" val="3741837453"/>
                    </a:ext>
                  </a:extLst>
                </a:gridCol>
              </a:tblGrid>
              <a:tr h="362306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3х3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Без отсечения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 отсечением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Отношение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70736308"/>
                  </a:ext>
                </a:extLst>
              </a:tr>
              <a:tr h="574160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Количество</a:t>
                      </a:r>
                      <a:r>
                        <a:rPr lang="ru-RU" sz="1400" baseline="0" dirty="0" smtClean="0">
                          <a:effectLst/>
                        </a:rPr>
                        <a:t> </a:t>
                      </a:r>
                      <a:r>
                        <a:rPr lang="ru-RU" sz="1400" dirty="0" smtClean="0">
                          <a:effectLst/>
                        </a:rPr>
                        <a:t>запусков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557492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37350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15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26036853"/>
                  </a:ext>
                </a:extLst>
              </a:tr>
            </a:tbl>
          </a:graphicData>
        </a:graphic>
      </p:graphicFrame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745187"/>
              </p:ext>
            </p:extLst>
          </p:nvPr>
        </p:nvGraphicFramePr>
        <p:xfrm>
          <a:off x="243840" y="3343664"/>
          <a:ext cx="7122159" cy="960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9799">
                  <a:extLst>
                    <a:ext uri="{9D8B030D-6E8A-4147-A177-3AD203B41FA5}">
                      <a16:colId xmlns:a16="http://schemas.microsoft.com/office/drawing/2014/main" val="1879444868"/>
                    </a:ext>
                  </a:extLst>
                </a:gridCol>
                <a:gridCol w="2340900">
                  <a:extLst>
                    <a:ext uri="{9D8B030D-6E8A-4147-A177-3AD203B41FA5}">
                      <a16:colId xmlns:a16="http://schemas.microsoft.com/office/drawing/2014/main" val="2937855560"/>
                    </a:ext>
                  </a:extLst>
                </a:gridCol>
                <a:gridCol w="1780349">
                  <a:extLst>
                    <a:ext uri="{9D8B030D-6E8A-4147-A177-3AD203B41FA5}">
                      <a16:colId xmlns:a16="http://schemas.microsoft.com/office/drawing/2014/main" val="4191891359"/>
                    </a:ext>
                  </a:extLst>
                </a:gridCol>
                <a:gridCol w="1781111">
                  <a:extLst>
                    <a:ext uri="{9D8B030D-6E8A-4147-A177-3AD203B41FA5}">
                      <a16:colId xmlns:a16="http://schemas.microsoft.com/office/drawing/2014/main" val="3741837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3х4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Без отсечения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 отсечением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Отношение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70736308"/>
                  </a:ext>
                </a:extLst>
              </a:tr>
              <a:tr h="574160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Количество</a:t>
                      </a:r>
                      <a:r>
                        <a:rPr lang="ru-RU" sz="1400" baseline="0" dirty="0" smtClean="0">
                          <a:effectLst/>
                        </a:rPr>
                        <a:t> </a:t>
                      </a:r>
                      <a:r>
                        <a:rPr lang="ru-RU" sz="1400" dirty="0" smtClean="0">
                          <a:effectLst/>
                        </a:rPr>
                        <a:t>запусков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279256667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526658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53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26036853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00471"/>
              </p:ext>
            </p:extLst>
          </p:nvPr>
        </p:nvGraphicFramePr>
        <p:xfrm>
          <a:off x="243840" y="4552148"/>
          <a:ext cx="7122159" cy="960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9799">
                  <a:extLst>
                    <a:ext uri="{9D8B030D-6E8A-4147-A177-3AD203B41FA5}">
                      <a16:colId xmlns:a16="http://schemas.microsoft.com/office/drawing/2014/main" val="1879444868"/>
                    </a:ext>
                  </a:extLst>
                </a:gridCol>
                <a:gridCol w="2340900">
                  <a:extLst>
                    <a:ext uri="{9D8B030D-6E8A-4147-A177-3AD203B41FA5}">
                      <a16:colId xmlns:a16="http://schemas.microsoft.com/office/drawing/2014/main" val="2937855560"/>
                    </a:ext>
                  </a:extLst>
                </a:gridCol>
                <a:gridCol w="1780349">
                  <a:extLst>
                    <a:ext uri="{9D8B030D-6E8A-4147-A177-3AD203B41FA5}">
                      <a16:colId xmlns:a16="http://schemas.microsoft.com/office/drawing/2014/main" val="4191891359"/>
                    </a:ext>
                  </a:extLst>
                </a:gridCol>
                <a:gridCol w="1781111">
                  <a:extLst>
                    <a:ext uri="{9D8B030D-6E8A-4147-A177-3AD203B41FA5}">
                      <a16:colId xmlns:a16="http://schemas.microsoft.com/office/drawing/2014/main" val="3741837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4х4*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Без отсечения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 отсечением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Отношение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70736308"/>
                  </a:ext>
                </a:extLst>
              </a:tr>
              <a:tr h="574160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Количество</a:t>
                      </a:r>
                      <a:r>
                        <a:rPr lang="ru-RU" sz="1400" baseline="0" dirty="0" smtClean="0">
                          <a:effectLst/>
                        </a:rPr>
                        <a:t> </a:t>
                      </a:r>
                      <a:r>
                        <a:rPr lang="ru-RU" sz="1400" dirty="0" smtClean="0">
                          <a:effectLst/>
                        </a:rPr>
                        <a:t>запусков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450215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effectLst/>
                        </a:rPr>
                        <a:t>87.178.291.200</a:t>
                      </a:r>
                      <a:endParaRPr lang="ru-RU" sz="1400" dirty="0" smtClean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74.509.004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1170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26036853"/>
                  </a:ext>
                </a:extLst>
              </a:tr>
            </a:tbl>
          </a:graphicData>
        </a:graphic>
      </p:graphicFrame>
      <p:graphicFrame>
        <p:nvGraphicFramePr>
          <p:cNvPr id="11" name="Диаграмма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8973647"/>
              </p:ext>
            </p:extLst>
          </p:nvPr>
        </p:nvGraphicFramePr>
        <p:xfrm>
          <a:off x="7457440" y="1717040"/>
          <a:ext cx="4541520" cy="4561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233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15280" y="1825625"/>
            <a:ext cx="5938520" cy="4351338"/>
          </a:xfrm>
        </p:spPr>
        <p:txBody>
          <a:bodyPr>
            <a:normAutofit fontScale="92500" lnSpcReduction="10000"/>
          </a:bodyPr>
          <a:lstStyle/>
          <a:p>
            <a:r>
              <a:rPr lang="ru-RU" sz="2000" dirty="0"/>
              <a:t>В данной работе было проведено </a:t>
            </a:r>
            <a:r>
              <a:rPr lang="ru-RU" sz="2000" dirty="0" err="1"/>
              <a:t>предпроектное</a:t>
            </a:r>
            <a:r>
              <a:rPr lang="ru-RU" sz="2000" dirty="0"/>
              <a:t> исследование, включающее в себя </a:t>
            </a:r>
            <a:r>
              <a:rPr lang="ru-RU" sz="2000" dirty="0" smtClean="0"/>
              <a:t>изучение </a:t>
            </a:r>
            <a:r>
              <a:rPr lang="ru-RU" sz="2000" dirty="0"/>
              <a:t>алгоритма поиска решения на графе Минимакс с оптимизацией в виде метода альфа-бета отсечения</a:t>
            </a:r>
            <a:r>
              <a:rPr lang="ru-RU" sz="2000" dirty="0" smtClean="0"/>
              <a:t>.</a:t>
            </a:r>
          </a:p>
          <a:p>
            <a:r>
              <a:rPr lang="ru-RU" sz="2000" dirty="0"/>
              <a:t>Разработан программный код для имитации игры в «крестики-нолики» в разных его модификациях против алгоритма, который не проигрывает. Также был произведен анализ эффективности оптимизации с помощью альфа-бета отсечения</a:t>
            </a:r>
            <a:r>
              <a:rPr lang="ru-RU" sz="2000" dirty="0" smtClean="0"/>
              <a:t>.</a:t>
            </a:r>
            <a:endParaRPr lang="en-US" sz="2000" dirty="0" smtClean="0"/>
          </a:p>
          <a:p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sz="1800" dirty="0" smtClean="0"/>
              <a:t>Проект доступен на </a:t>
            </a:r>
            <a:r>
              <a:rPr lang="en-US" sz="1800" dirty="0" smtClean="0"/>
              <a:t>GitHub:</a:t>
            </a:r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github.com/ELePhanT1708/tic-tac-toe_python</a:t>
            </a:r>
            <a:r>
              <a:rPr lang="ru-RU" sz="1800" dirty="0" smtClean="0"/>
              <a:t/>
            </a:r>
            <a:br>
              <a:rPr lang="ru-RU" sz="1800" dirty="0" smtClean="0"/>
            </a:br>
            <a:r>
              <a:rPr lang="ru-RU" sz="1800" dirty="0" smtClean="0"/>
              <a:t>И есть возможность поиграть в него прямо сейчас.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16</a:t>
            </a:fld>
            <a:endParaRPr lang="ru-RU"/>
          </a:p>
        </p:txBody>
      </p:sp>
      <p:pic>
        <p:nvPicPr>
          <p:cNvPr id="16386" name="Picture 2" descr="https://otvet.imgsmail.ru/download/42258017_312b475e1ad765398626ccf612cac76d_800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055" y="1690688"/>
            <a:ext cx="27432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61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70200" y="2580005"/>
            <a:ext cx="10515600" cy="1325563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2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11731" y="2751274"/>
            <a:ext cx="10515600" cy="874128"/>
          </a:xfrm>
        </p:spPr>
        <p:txBody>
          <a:bodyPr/>
          <a:lstStyle/>
          <a:p>
            <a:pPr algn="ctr"/>
            <a:r>
              <a:rPr lang="ru-RU" b="1" dirty="0" smtClean="0"/>
              <a:t>Цель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41126" y="4059058"/>
            <a:ext cx="6450874" cy="17504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b="1" dirty="0"/>
              <a:t>Цель работы </a:t>
            </a:r>
            <a:r>
              <a:rPr lang="ru-RU" sz="2400" dirty="0"/>
              <a:t>– исследовать и реализовать алгоритм поиска наилучшего хода при помощи метода минимакс с различными видами его оптимизации на примере </a:t>
            </a:r>
            <a:r>
              <a:rPr lang="ru-RU" sz="2400" dirty="0" smtClean="0"/>
              <a:t>различных модификации игры крестики-нолики. Также проанализировать эффективность оптимизации с помощью альфа-бета отсечения.</a:t>
            </a:r>
            <a:endParaRPr lang="ru-RU" sz="2400" dirty="0"/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2</a:t>
            </a:fld>
            <a:endParaRPr lang="ru-RU" sz="1800" dirty="0"/>
          </a:p>
        </p:txBody>
      </p:sp>
      <p:pic>
        <p:nvPicPr>
          <p:cNvPr id="1028" name="Picture 4" descr="https://static.tildacdn.com/tild6633-6462-4239-a231-396166623834/3b9b744f473c1dda86a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28" y="367553"/>
            <a:ext cx="4549336" cy="455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6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94812" y="2718745"/>
            <a:ext cx="7400109" cy="892175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 err="1" smtClean="0"/>
              <a:t>Предпроектное</a:t>
            </a:r>
            <a:r>
              <a:rPr lang="ru-RU" sz="3600" b="1" dirty="0" smtClean="0"/>
              <a:t> исследование</a:t>
            </a:r>
            <a:endParaRPr lang="ru-RU" sz="3600" b="1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3</a:t>
            </a:fld>
            <a:endParaRPr lang="ru-RU" sz="1800" dirty="0"/>
          </a:p>
        </p:txBody>
      </p:sp>
      <p:pic>
        <p:nvPicPr>
          <p:cNvPr id="2054" name="Picture 6" descr="https://cdn.onlinewebfonts.com/svg/download_56894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72" y="171223"/>
            <a:ext cx="4634140" cy="4643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470468" y="3811012"/>
            <a:ext cx="47722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Объект исследования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Постановка 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Кратко о теории игр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Что это и зачем?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Алгоритм Минимакс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Альфа-бета отсечение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665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79320" y="459752"/>
            <a:ext cx="10515600" cy="880394"/>
          </a:xfrm>
        </p:spPr>
        <p:txBody>
          <a:bodyPr/>
          <a:lstStyle/>
          <a:p>
            <a:pPr algn="ctr"/>
            <a:r>
              <a:rPr lang="ru-RU" dirty="0" smtClean="0"/>
              <a:t>Объект исследования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4</a:t>
            </a:fld>
            <a:endParaRPr lang="ru-RU" sz="1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1" y="923110"/>
            <a:ext cx="2331719" cy="2331719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886200" y="2971085"/>
            <a:ext cx="7467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Алгоритм Минимакс </a:t>
            </a:r>
            <a:r>
              <a:rPr lang="ru-RU" dirty="0"/>
              <a:t>- это своего рода алгоритм </a:t>
            </a:r>
            <a:r>
              <a:rPr lang="ru-RU" dirty="0" smtClean="0"/>
              <a:t>обратного</a:t>
            </a:r>
            <a:r>
              <a:rPr lang="ru-RU" dirty="0"/>
              <a:t> отслеживания, который используется в процессе принятия решений и теории игр, чтобы найти оптимальный ход для игрока, предполагая, что ваш оппонент также играет оптимально. Он широко используется в пошаговых играх для двух игроков, таких как крестики-нолики, нарды, шахматы и т. Д.</a:t>
            </a:r>
            <a:br>
              <a:rPr lang="ru-RU" dirty="0"/>
            </a:br>
            <a:endParaRPr lang="ru-RU" dirty="0"/>
          </a:p>
        </p:txBody>
      </p:sp>
      <p:pic>
        <p:nvPicPr>
          <p:cNvPr id="3078" name="Picture 6" descr="https://upload.wikimedia.org/wikipedia/commons/3/33/Example_of_game_01.gif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86" y="3718187"/>
            <a:ext cx="2195508" cy="222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2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79320" y="459752"/>
            <a:ext cx="10515600" cy="880394"/>
          </a:xfrm>
        </p:spPr>
        <p:txBody>
          <a:bodyPr/>
          <a:lstStyle/>
          <a:p>
            <a:pPr algn="ctr"/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5</a:t>
            </a:fld>
            <a:endParaRPr lang="ru-RU" sz="1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275086" y="2251410"/>
            <a:ext cx="7467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Подход именно в прикладном понимании алгоритма минимакс с его различными оптимизациями, так как основа этого алгоритма окружает нас со всех сторон. </a:t>
            </a:r>
            <a:br>
              <a:rPr lang="ru-RU" dirty="0"/>
            </a:br>
            <a:endParaRPr lang="ru-RU" dirty="0"/>
          </a:p>
          <a:p>
            <a:r>
              <a:rPr lang="ru-RU" dirty="0"/>
              <a:t>Также алгоритм минимакс и его разновидности дают основу многим моделям искусственного интеллекта, который используется в практически в каждой единице современной техники. </a:t>
            </a:r>
          </a:p>
          <a:p>
            <a:endParaRPr lang="ru-RU" dirty="0"/>
          </a:p>
        </p:txBody>
      </p:sp>
      <p:pic>
        <p:nvPicPr>
          <p:cNvPr id="4098" name="Picture 2" descr="https://cdn.lowgif.com/medium/79e414f5c9b55ef7-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01" y="1096911"/>
            <a:ext cx="2944030" cy="2178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11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78636"/>
            <a:ext cx="10515600" cy="795922"/>
          </a:xfrm>
        </p:spPr>
        <p:txBody>
          <a:bodyPr/>
          <a:lstStyle/>
          <a:p>
            <a:pPr algn="ctr"/>
            <a:r>
              <a:rPr lang="ru-RU" dirty="0" smtClean="0"/>
              <a:t>Теория игр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8E5B4-FD23-4507-9BC7-DCA9379F4A00}" type="slidenum">
              <a:rPr lang="ru-RU" sz="1800" smtClean="0"/>
              <a:t>6</a:t>
            </a:fld>
            <a:endParaRPr lang="ru-RU" sz="1800" dirty="0"/>
          </a:p>
        </p:txBody>
      </p:sp>
      <p:pic>
        <p:nvPicPr>
          <p:cNvPr id="5122" name="Picture 2" descr="https://www.pvsm.ru/images/2017/12/19/teoriya-igr-myshinaya-voznya-i-spushennaya-shina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94" y="1886585"/>
            <a:ext cx="4695252" cy="3521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5425440" y="2082471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 smtClean="0"/>
              <a:t>Теория игр</a:t>
            </a:r>
          </a:p>
          <a:p>
            <a:r>
              <a:rPr lang="ru-RU" dirty="0"/>
              <a:t> — это раздел математической экономики, изучающий решение конфликтов между игроками и оптимальность их стратегий. Конфликт может относиться к разным областям человеческого интереса: чаще всего это экономика, социология, политология, реже биология, кибернетика и даже военное дело. Конфликтом является любая ситуация, в которой затронуты интересу двух и более участников, традиционно называемых игроками. </a:t>
            </a:r>
          </a:p>
        </p:txBody>
      </p:sp>
    </p:spTree>
    <p:extLst>
      <p:ext uri="{BB962C8B-B14F-4D97-AF65-F5344CB8AC3E}">
        <p14:creationId xmlns:p14="http://schemas.microsoft.com/office/powerpoint/2010/main" val="313188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322423" y="347708"/>
            <a:ext cx="5434148" cy="1325563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Дилемма заключенного</a:t>
            </a:r>
            <a:endParaRPr lang="ru-RU" sz="3600" dirty="0"/>
          </a:p>
        </p:txBody>
      </p:sp>
      <p:pic>
        <p:nvPicPr>
          <p:cNvPr id="6146" name="Picture 2" descr="https://thumbs.gfycat.com/BoringWeakDalmatian-size_restricted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91" y="2082471"/>
            <a:ext cx="4268945" cy="327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Рисунок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440" y="3155100"/>
            <a:ext cx="5940425" cy="1649730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5425440" y="208247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/>
              <a:t>Двое преступников попались, но явных доказательств нет.</a:t>
            </a:r>
          </a:p>
          <a:p>
            <a:r>
              <a:rPr lang="ru-RU" dirty="0" smtClean="0"/>
              <a:t>И на допросе у каждого дают выбор действий описанный в таблице. Как думаете что произойдёт?</a:t>
            </a:r>
            <a:endParaRPr lang="ru-RU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5516880" y="501643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 smtClean="0"/>
              <a:t>Ответ:</a:t>
            </a:r>
            <a:endParaRPr lang="ru-RU" b="1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5660571" y="53857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/>
              <a:t>Оба преступника предадут друг друга и получат по 2 года. Так как именно такой ход минимизирует кол-во лет в тюрьме для каждого.</a:t>
            </a:r>
            <a:endParaRPr lang="ru-RU" dirty="0"/>
          </a:p>
        </p:txBody>
      </p:sp>
      <p:sp>
        <p:nvSpPr>
          <p:cNvPr id="18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18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8694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272348" y="520530"/>
            <a:ext cx="5434148" cy="1325563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Алгоритм Минимакс</a:t>
            </a:r>
            <a:endParaRPr lang="ru-RU" sz="3600" dirty="0"/>
          </a:p>
        </p:txBody>
      </p:sp>
      <p:sp>
        <p:nvSpPr>
          <p:cNvPr id="18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1800" dirty="0" smtClean="0"/>
              <a:t>8</a:t>
            </a:r>
            <a:endParaRPr lang="ru-RU" sz="1800" dirty="0"/>
          </a:p>
        </p:txBody>
      </p:sp>
      <p:pic>
        <p:nvPicPr>
          <p:cNvPr id="7172" name="Picture 4" descr="https://user-images.githubusercontent.com/28982255/83515724-7975e880-a4f3-11ea-9630-a41f21d9a10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93" y="2146980"/>
            <a:ext cx="571500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вал 3"/>
          <p:cNvSpPr/>
          <p:nvPr/>
        </p:nvSpPr>
        <p:spPr>
          <a:xfrm>
            <a:off x="7408818" y="2760618"/>
            <a:ext cx="71628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7428412" y="3910149"/>
            <a:ext cx="696686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8220891" y="2941712"/>
            <a:ext cx="168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- Максимум</a:t>
            </a:r>
            <a:endParaRPr lang="ru-RU" dirty="0"/>
          </a:p>
        </p:txBody>
      </p:sp>
      <p:sp>
        <p:nvSpPr>
          <p:cNvPr id="19" name="TextBox 18"/>
          <p:cNvSpPr txBox="1"/>
          <p:nvPr/>
        </p:nvSpPr>
        <p:spPr>
          <a:xfrm>
            <a:off x="8205650" y="4091243"/>
            <a:ext cx="168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- Минимум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240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630748" y="347810"/>
            <a:ext cx="5434148" cy="1325563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Альфа-бета отсечение</a:t>
            </a:r>
            <a:endParaRPr lang="ru-RU" sz="3600" dirty="0"/>
          </a:p>
        </p:txBody>
      </p:sp>
      <p:sp>
        <p:nvSpPr>
          <p:cNvPr id="18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1800" dirty="0" smtClean="0"/>
              <a:t>8</a:t>
            </a:r>
            <a:endParaRPr lang="ru-RU" sz="1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907348" y="1893556"/>
            <a:ext cx="50306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/>
              <a:t>Альфа</a:t>
            </a:r>
            <a:r>
              <a:rPr lang="ru-RU" dirty="0"/>
              <a:t> - это наилучшее значение, которое </a:t>
            </a:r>
            <a:r>
              <a:rPr lang="ru-RU" dirty="0" err="1"/>
              <a:t>максимизатор</a:t>
            </a:r>
            <a:r>
              <a:rPr lang="ru-RU" dirty="0"/>
              <a:t> в настоящее время может гарантировать на этом уровне или выше.</a:t>
            </a:r>
            <a:br>
              <a:rPr lang="ru-RU" dirty="0"/>
            </a:b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6983911" y="3868065"/>
            <a:ext cx="47062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/>
              <a:t>Бета</a:t>
            </a:r>
            <a:r>
              <a:rPr lang="ru-RU" dirty="0"/>
              <a:t> - это наилучшее значение, которое </a:t>
            </a:r>
            <a:r>
              <a:rPr lang="ru-RU" dirty="0" err="1"/>
              <a:t>минимайзер</a:t>
            </a:r>
            <a:r>
              <a:rPr lang="ru-RU" dirty="0"/>
              <a:t> в настоящее время может гарантировать на этом уровне или ниже.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94" y="1627822"/>
            <a:ext cx="6773917" cy="491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4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354</Words>
  <Application>Microsoft Office PowerPoint</Application>
  <PresentationFormat>Широкоэкранный</PresentationFormat>
  <Paragraphs>95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Тема Office</vt:lpstr>
      <vt:lpstr>Курсовой проект по теме: «Исследование алгоритма минимакс с альфа-бета отсечением на примере игры крестики-нолики» </vt:lpstr>
      <vt:lpstr>Цель</vt:lpstr>
      <vt:lpstr>Предпроектное исследование</vt:lpstr>
      <vt:lpstr>Объект исследования</vt:lpstr>
      <vt:lpstr>Постановка задачи</vt:lpstr>
      <vt:lpstr>Теория игр</vt:lpstr>
      <vt:lpstr>Дилемма заключенного</vt:lpstr>
      <vt:lpstr>Алгоритм Минимакс</vt:lpstr>
      <vt:lpstr>Альфа-бета отсечение</vt:lpstr>
      <vt:lpstr>Разработка программы</vt:lpstr>
      <vt:lpstr>Блок-схема для функции Минимакса </vt:lpstr>
      <vt:lpstr>Реализация на языке  Python</vt:lpstr>
      <vt:lpstr>Оптимизация алгоритма и анализ эффективности</vt:lpstr>
      <vt:lpstr>Альфа-бета отсечение</vt:lpstr>
      <vt:lpstr>Анализ эффективности оптимизации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 по теме: «Исследование методов и разработка алгоритмов логического решения задач, имеющих графовое представление»</dc:title>
  <dc:creator>Пользователь Windows</dc:creator>
  <cp:lastModifiedBy>Рамиль</cp:lastModifiedBy>
  <cp:revision>35</cp:revision>
  <dcterms:created xsi:type="dcterms:W3CDTF">2022-12-21T10:37:26Z</dcterms:created>
  <dcterms:modified xsi:type="dcterms:W3CDTF">2023-01-20T07:02:56Z</dcterms:modified>
</cp:coreProperties>
</file>

<file path=docProps/thumbnail.jpeg>
</file>